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68" r:id="rId6"/>
    <p:sldId id="269" r:id="rId7"/>
    <p:sldId id="266" r:id="rId8"/>
    <p:sldId id="259" r:id="rId9"/>
    <p:sldId id="260" r:id="rId10"/>
    <p:sldId id="261" r:id="rId11"/>
    <p:sldId id="262" r:id="rId12"/>
    <p:sldId id="265" r:id="rId13"/>
    <p:sldId id="264" r:id="rId14"/>
    <p:sldId id="263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1CEA9-777F-4BEB-882D-A95107EFFD2D}" type="datetimeFigureOut">
              <a:rPr lang="nl-NL" smtClean="0"/>
              <a:t>4-10-2022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FA697-B122-410D-98A4-6EB77479B11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1CEA9-777F-4BEB-882D-A95107EFFD2D}" type="datetimeFigureOut">
              <a:rPr lang="nl-NL" smtClean="0"/>
              <a:t>4-10-2022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FA697-B122-410D-98A4-6EB77479B11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1CEA9-777F-4BEB-882D-A95107EFFD2D}" type="datetimeFigureOut">
              <a:rPr lang="nl-NL" smtClean="0"/>
              <a:t>4-10-2022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FA697-B122-410D-98A4-6EB77479B11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1CEA9-777F-4BEB-882D-A95107EFFD2D}" type="datetimeFigureOut">
              <a:rPr lang="nl-NL" smtClean="0"/>
              <a:t>4-10-2022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FA697-B122-410D-98A4-6EB77479B11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1CEA9-777F-4BEB-882D-A95107EFFD2D}" type="datetimeFigureOut">
              <a:rPr lang="nl-NL" smtClean="0"/>
              <a:t>4-10-2022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FA697-B122-410D-98A4-6EB77479B11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1CEA9-777F-4BEB-882D-A95107EFFD2D}" type="datetimeFigureOut">
              <a:rPr lang="nl-NL" smtClean="0"/>
              <a:t>4-10-2022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FA697-B122-410D-98A4-6EB77479B11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1CEA9-777F-4BEB-882D-A95107EFFD2D}" type="datetimeFigureOut">
              <a:rPr lang="nl-NL" smtClean="0"/>
              <a:t>4-10-2022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FA697-B122-410D-98A4-6EB77479B11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1CEA9-777F-4BEB-882D-A95107EFFD2D}" type="datetimeFigureOut">
              <a:rPr lang="nl-NL" smtClean="0"/>
              <a:t>4-10-2022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FA697-B122-410D-98A4-6EB77479B11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1CEA9-777F-4BEB-882D-A95107EFFD2D}" type="datetimeFigureOut">
              <a:rPr lang="nl-NL" smtClean="0"/>
              <a:t>4-10-2022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FA697-B122-410D-98A4-6EB77479B11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1CEA9-777F-4BEB-882D-A95107EFFD2D}" type="datetimeFigureOut">
              <a:rPr lang="nl-NL" smtClean="0"/>
              <a:t>4-10-2022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FA697-B122-410D-98A4-6EB77479B11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1CEA9-777F-4BEB-882D-A95107EFFD2D}" type="datetimeFigureOut">
              <a:rPr lang="nl-NL" smtClean="0"/>
              <a:t>4-10-2022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FA697-B122-410D-98A4-6EB77479B11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1CEA9-777F-4BEB-882D-A95107EFFD2D}" type="datetimeFigureOut">
              <a:rPr lang="nl-NL" smtClean="0"/>
              <a:t>4-10-2022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FA697-B122-410D-98A4-6EB77479B11B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youtube.com/watch?v=SS1dO0JC2E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4iFnce-4e74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YCyP4F8PUQ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tv.nl/video/ten-oorlog-de-eerste-wereldoorlog/" TargetMode="External"/><Relationship Id="rId2" Type="http://schemas.openxmlformats.org/officeDocument/2006/relationships/hyperlink" Target="https://schooltv.nl/video/de-eerste-wereldoorlog-1914-1918-1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schooltv.nl/video/de-kogel-die-de-eerste-wereldoorlog-startte-de-aanslag-op-de-oostenrijkse-kroonprins-frans-ferdina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Tijdvak 9: de tijd van wereldoorlogen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Paragraaf </a:t>
            </a:r>
            <a:r>
              <a:rPr lang="nl-NL" dirty="0"/>
              <a:t>9</a:t>
            </a:r>
            <a:r>
              <a:rPr lang="nl-NL" dirty="0" smtClean="0"/>
              <a:t>.2</a:t>
            </a:r>
          </a:p>
          <a:p>
            <a:r>
              <a:rPr lang="nl-NL" dirty="0" smtClean="0"/>
              <a:t>De Eerste Wereldoorlog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WO I = </a:t>
            </a:r>
            <a:r>
              <a:rPr lang="nl-NL" b="1" dirty="0" smtClean="0">
                <a:solidFill>
                  <a:srgbClr val="FF0000"/>
                </a:solidFill>
              </a:rPr>
              <a:t>Totale oorlog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nl-NL" dirty="0" smtClean="0"/>
              <a:t>	Een </a:t>
            </a:r>
            <a:r>
              <a:rPr lang="nl-NL" b="1" dirty="0" smtClean="0">
                <a:solidFill>
                  <a:srgbClr val="FF0000"/>
                </a:solidFill>
              </a:rPr>
              <a:t>totale oorlog </a:t>
            </a:r>
            <a:r>
              <a:rPr lang="nl-NL" dirty="0" smtClean="0"/>
              <a:t>is een oorlog die de totale samenleving raakt:</a:t>
            </a:r>
          </a:p>
          <a:p>
            <a:pPr>
              <a:buFontTx/>
              <a:buChar char="-"/>
            </a:pPr>
            <a:r>
              <a:rPr lang="nl-NL" dirty="0" smtClean="0"/>
              <a:t>Miljoenen mannen in het leger</a:t>
            </a:r>
            <a:r>
              <a:rPr lang="nl-NL" dirty="0" smtClean="0">
                <a:sym typeface="Wingdings" pitchFamily="2" charset="2"/>
              </a:rPr>
              <a:t>  dood en trauma’s </a:t>
            </a:r>
            <a:r>
              <a:rPr lang="nl-NL" b="1" dirty="0" smtClean="0">
                <a:solidFill>
                  <a:srgbClr val="FF0000"/>
                </a:solidFill>
                <a:sym typeface="Wingdings" pitchFamily="2" charset="2"/>
              </a:rPr>
              <a:t>shellshock </a:t>
            </a:r>
            <a:r>
              <a:rPr lang="nl-NL" sz="1300" dirty="0" smtClean="0">
                <a:sym typeface="Wingdings" pitchFamily="2" charset="2"/>
                <a:hlinkClick r:id="rId2"/>
              </a:rPr>
              <a:t>(http://www.youtube.com/watch?v=SS1dO0JC2EE)</a:t>
            </a:r>
            <a:endParaRPr lang="nl-NL" sz="1300" dirty="0" smtClean="0"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nl-NL" dirty="0" smtClean="0">
                <a:sym typeface="Wingdings" pitchFamily="2" charset="2"/>
              </a:rPr>
              <a:t>Dorpen en steden in frontlinie  zwaar beschadigd / soms zelfs totaal vernietigd</a:t>
            </a:r>
          </a:p>
          <a:p>
            <a:pPr>
              <a:buFontTx/>
              <a:buChar char="-"/>
            </a:pPr>
            <a:r>
              <a:rPr lang="nl-NL" dirty="0" smtClean="0">
                <a:sym typeface="Wingdings" pitchFamily="2" charset="2"/>
              </a:rPr>
              <a:t>Vrouwen werkten in fabrieken</a:t>
            </a:r>
          </a:p>
          <a:p>
            <a:pPr>
              <a:buFontTx/>
              <a:buChar char="-"/>
            </a:pPr>
            <a:r>
              <a:rPr lang="nl-NL" dirty="0" smtClean="0">
                <a:sym typeface="Wingdings" pitchFamily="2" charset="2"/>
              </a:rPr>
              <a:t>Massamedia (radio, krant) berichtten enkel over de oorlog o.a. in de vorm van </a:t>
            </a:r>
            <a:r>
              <a:rPr lang="nl-NL" b="1" dirty="0" smtClean="0">
                <a:solidFill>
                  <a:srgbClr val="FF0000"/>
                </a:solidFill>
                <a:sym typeface="Wingdings" pitchFamily="2" charset="2"/>
              </a:rPr>
              <a:t>propaganda</a:t>
            </a:r>
          </a:p>
          <a:p>
            <a:pPr>
              <a:buFontTx/>
              <a:buChar char="-"/>
            </a:pPr>
            <a:r>
              <a:rPr lang="nl-NL" dirty="0" smtClean="0">
                <a:sym typeface="Wingdings" pitchFamily="2" charset="2"/>
              </a:rPr>
              <a:t>Mannen uit kolonies vochten mee</a:t>
            </a:r>
            <a:endParaRPr lang="nl-NL" dirty="0">
              <a:sym typeface="Wingdings" pitchFamily="2" charset="2"/>
            </a:endParaRPr>
          </a:p>
          <a:p>
            <a:pPr marL="0" indent="0">
              <a:buNone/>
            </a:pPr>
            <a:r>
              <a:rPr lang="nl-NL" dirty="0">
                <a:sym typeface="Wingdings" pitchFamily="2" charset="2"/>
              </a:rPr>
              <a:t> </a:t>
            </a:r>
            <a:r>
              <a:rPr lang="nl-NL" dirty="0" smtClean="0">
                <a:sym typeface="Wingdings" pitchFamily="2" charset="2"/>
              </a:rPr>
              <a:t>    (daarom ook wel sprake van wereld-</a:t>
            </a:r>
          </a:p>
          <a:p>
            <a:pPr marL="0" indent="0">
              <a:buNone/>
            </a:pPr>
            <a:r>
              <a:rPr lang="nl-NL" dirty="0" smtClean="0">
                <a:sym typeface="Wingdings" pitchFamily="2" charset="2"/>
              </a:rPr>
              <a:t>      oorlog)</a:t>
            </a:r>
          </a:p>
          <a:p>
            <a:pPr>
              <a:buFontTx/>
              <a:buChar char="-"/>
            </a:pPr>
            <a:endParaRPr lang="nl-NL" dirty="0">
              <a:sym typeface="Wingdings" pitchFamily="2" charset="2"/>
            </a:endParaRPr>
          </a:p>
          <a:p>
            <a:pPr>
              <a:buNone/>
            </a:pPr>
            <a:r>
              <a:rPr lang="nl-NL" dirty="0" smtClean="0">
                <a:sym typeface="Wingdings" pitchFamily="2" charset="2"/>
              </a:rPr>
              <a:t>	</a:t>
            </a:r>
            <a:endParaRPr lang="nl-NL" dirty="0" smtClean="0"/>
          </a:p>
          <a:p>
            <a:pPr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710943"/>
            <a:ext cx="3129431" cy="1958418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5004048" y="436510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200" dirty="0">
                <a:hlinkClick r:id="rId4"/>
              </a:rPr>
              <a:t>https://www.youtube.com/watch?v=4iFnce-4e74</a:t>
            </a:r>
            <a:endParaRPr lang="nl-NL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11 november 1918 wapenstilstand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Duitsland kon het westelijk front niet winnen </a:t>
            </a:r>
            <a:r>
              <a:rPr lang="nl-NL" sz="2400" i="1" dirty="0" smtClean="0"/>
              <a:t>(had al gewonnen van RUS in 1917, waar in de tussentijd een Russische (communistische) Revolutie aan de gang was)</a:t>
            </a:r>
          </a:p>
          <a:p>
            <a:pPr>
              <a:buNone/>
            </a:pPr>
            <a:endParaRPr lang="nl-NL" dirty="0"/>
          </a:p>
          <a:p>
            <a:pPr algn="ctr">
              <a:buNone/>
            </a:pPr>
            <a:r>
              <a:rPr lang="nl-NL" dirty="0" smtClean="0"/>
              <a:t>Eindstand (schatting): </a:t>
            </a:r>
          </a:p>
          <a:p>
            <a:pPr algn="ctr">
              <a:buNone/>
            </a:pPr>
            <a:r>
              <a:rPr lang="nl-NL" dirty="0" smtClean="0"/>
              <a:t>9 miljoen soldaten, 5 miljoen burgers</a:t>
            </a:r>
          </a:p>
          <a:p>
            <a:pPr algn="ctr">
              <a:buNone/>
            </a:pPr>
            <a:r>
              <a:rPr lang="nl-NL" dirty="0" smtClean="0"/>
              <a:t>dood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179512" y="568309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400" dirty="0">
                <a:hlinkClick r:id="rId2"/>
              </a:rPr>
              <a:t>https://www.youtube.com/watch?v=lYCyP4F8PUQ</a:t>
            </a:r>
            <a:endParaRPr lang="nl-NL" sz="1400" dirty="0"/>
          </a:p>
        </p:txBody>
      </p:sp>
      <p:sp>
        <p:nvSpPr>
          <p:cNvPr id="5" name="Wolkvormig bijschrift 4"/>
          <p:cNvSpPr/>
          <p:nvPr/>
        </p:nvSpPr>
        <p:spPr>
          <a:xfrm>
            <a:off x="5868144" y="4869160"/>
            <a:ext cx="2592288" cy="1656184"/>
          </a:xfrm>
          <a:prstGeom prst="cloudCallout">
            <a:avLst>
              <a:gd name="adj1" fmla="val -65425"/>
              <a:gd name="adj2" fmla="val -422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‘Hele’ generatie van mannen tussen 16 – 30 jr. is gedood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examenvraag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i="1" dirty="0"/>
              <a:t>Gebruik </a:t>
            </a:r>
            <a:r>
              <a:rPr lang="nl-NL" i="1" dirty="0" smtClean="0"/>
              <a:t>de bron </a:t>
            </a:r>
            <a:endParaRPr lang="nl-NL" i="1" dirty="0"/>
          </a:p>
          <a:p>
            <a:pPr marL="0" indent="0">
              <a:buNone/>
            </a:pPr>
            <a:r>
              <a:rPr lang="nl-NL" dirty="0"/>
              <a:t>Een bewering:</a:t>
            </a:r>
          </a:p>
          <a:p>
            <a:pPr marL="0" indent="0">
              <a:buNone/>
            </a:pPr>
            <a:r>
              <a:rPr lang="nl-NL" i="1" dirty="0"/>
              <a:t>De Eerste Wereldoorlog heeft de vrouwenemancipatie in </a:t>
            </a:r>
            <a:r>
              <a:rPr lang="nl-NL" i="1" dirty="0" smtClean="0"/>
              <a:t>Groot-Brittannië bevorderd</a:t>
            </a:r>
            <a:r>
              <a:rPr lang="nl-NL" i="1" dirty="0"/>
              <a:t>.</a:t>
            </a:r>
          </a:p>
          <a:p>
            <a:pPr marL="0" indent="0">
              <a:buNone/>
            </a:pPr>
            <a:r>
              <a:rPr lang="nl-NL" dirty="0" smtClean="0"/>
              <a:t>(4p) </a:t>
            </a:r>
            <a:r>
              <a:rPr lang="nl-NL" b="1" dirty="0" smtClean="0"/>
              <a:t> </a:t>
            </a:r>
            <a:r>
              <a:rPr lang="nl-NL" dirty="0"/>
              <a:t>Ontleen aan de bron twee argumenten hiervoor en leg bij elk argument </a:t>
            </a:r>
            <a:r>
              <a:rPr lang="nl-NL" dirty="0" smtClean="0"/>
              <a:t>uit waarom </a:t>
            </a:r>
            <a:r>
              <a:rPr lang="nl-NL" dirty="0"/>
              <a:t>dit de bewering ondersteunt.</a:t>
            </a:r>
          </a:p>
        </p:txBody>
      </p:sp>
    </p:spTree>
    <p:extLst>
      <p:ext uri="{BB962C8B-B14F-4D97-AF65-F5344CB8AC3E}">
        <p14:creationId xmlns:p14="http://schemas.microsoft.com/office/powerpoint/2010/main" val="34848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bron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l-NL" i="1" dirty="0" smtClean="0"/>
              <a:t>In </a:t>
            </a:r>
            <a:r>
              <a:rPr lang="nl-NL" i="1" dirty="0"/>
              <a:t>Groot-Brittannië hebben historici vanaf 1960 duizenden mensen geïnterviewd</a:t>
            </a:r>
          </a:p>
          <a:p>
            <a:pPr marL="0" indent="0">
              <a:buNone/>
            </a:pPr>
            <a:r>
              <a:rPr lang="nl-NL" i="1" dirty="0"/>
              <a:t>die de Eerste Wereldoorlog nog hadden meegemaakt. Mary </a:t>
            </a:r>
            <a:r>
              <a:rPr lang="nl-NL" i="1" dirty="0" err="1"/>
              <a:t>Brough</a:t>
            </a:r>
            <a:r>
              <a:rPr lang="nl-NL" i="1" dirty="0"/>
              <a:t>-Robertson</a:t>
            </a:r>
          </a:p>
          <a:p>
            <a:pPr marL="0" indent="0">
              <a:buNone/>
            </a:pPr>
            <a:r>
              <a:rPr lang="nl-NL" i="1" dirty="0"/>
              <a:t>was arbeidster in een munitiefabriek, zij vertelt</a:t>
            </a:r>
          </a:p>
          <a:p>
            <a:pPr marL="0" indent="0">
              <a:buNone/>
            </a:pPr>
            <a:r>
              <a:rPr lang="nl-NL" dirty="0"/>
              <a:t>Munitiearbeiders waren de laagste soort in de ogen van het grote publiek. Ze</a:t>
            </a:r>
          </a:p>
          <a:p>
            <a:pPr marL="0" indent="0">
              <a:buNone/>
            </a:pPr>
            <a:r>
              <a:rPr lang="nl-NL" dirty="0"/>
              <a:t>veronderstelden dat wij veel verdienden en aangezien anderen niet veel</a:t>
            </a:r>
          </a:p>
          <a:p>
            <a:pPr marL="0" indent="0">
              <a:buNone/>
            </a:pPr>
            <a:r>
              <a:rPr lang="nl-NL" dirty="0"/>
              <a:t>verdienden, kregen we allerlei verwensingen naar het hoofd geslingerd en</a:t>
            </a:r>
          </a:p>
          <a:p>
            <a:pPr marL="0" indent="0">
              <a:buNone/>
            </a:pPr>
            <a:r>
              <a:rPr lang="nl-NL" dirty="0"/>
              <a:t>werden we zelfs nageroepen. Als ze wisten wat je deed, verweten ze je heel</a:t>
            </a:r>
          </a:p>
          <a:p>
            <a:pPr marL="0" indent="0">
              <a:buNone/>
            </a:pPr>
            <a:r>
              <a:rPr lang="nl-NL" dirty="0"/>
              <a:t>veel dingen.</a:t>
            </a:r>
          </a:p>
          <a:p>
            <a:pPr marL="0" indent="0">
              <a:buNone/>
            </a:pPr>
            <a:r>
              <a:rPr lang="nl-NL" dirty="0"/>
              <a:t>Ik weet niet wat de mensen die granaten maakten verdienden, maar het loon</a:t>
            </a:r>
          </a:p>
          <a:p>
            <a:pPr marL="0" indent="0">
              <a:buNone/>
            </a:pPr>
            <a:r>
              <a:rPr lang="nl-NL" dirty="0"/>
              <a:t>voor het vullen ervan bedroeg slechts 25 shilling per week voor een meisje, wat</a:t>
            </a:r>
          </a:p>
          <a:p>
            <a:pPr marL="0" indent="0">
              <a:buNone/>
            </a:pPr>
            <a:r>
              <a:rPr lang="nl-NL" dirty="0"/>
              <a:t>niet veel geld was. Met dat bedrag kwam je in feite niet rond, want je moest al je</a:t>
            </a:r>
          </a:p>
          <a:p>
            <a:pPr marL="0" indent="0">
              <a:buNone/>
            </a:pPr>
            <a:r>
              <a:rPr lang="nl-NL" dirty="0"/>
              <a:t>maaltijden betalen, die kreeg je niet gratis. Maar toen we uiteindelijk gingen</a:t>
            </a:r>
          </a:p>
          <a:p>
            <a:pPr marL="0" indent="0">
              <a:buNone/>
            </a:pPr>
            <a:r>
              <a:rPr lang="nl-NL" dirty="0"/>
              <a:t>staken, kregen we 5 tot 6 penny per week opslag en kwam er </a:t>
            </a:r>
            <a:r>
              <a:rPr lang="nl-NL" dirty="0" smtClean="0"/>
              <a:t>een bonussysteem</a:t>
            </a:r>
            <a:r>
              <a:rPr lang="nl-NL" dirty="0"/>
              <a:t>.</a:t>
            </a:r>
          </a:p>
          <a:p>
            <a:pPr marL="0" indent="0">
              <a:buNone/>
            </a:pPr>
            <a:r>
              <a:rPr lang="nl-NL" dirty="0"/>
              <a:t>Je moest een bepaald aantal granaten vullen en als je er nog meer vulde, kreeg</a:t>
            </a:r>
          </a:p>
          <a:p>
            <a:pPr marL="0" indent="0">
              <a:buNone/>
            </a:pPr>
            <a:r>
              <a:rPr lang="nl-NL" dirty="0"/>
              <a:t>je een bonus. Dat was geen goede zaak, want het leidde tot slordigheid. De</a:t>
            </a:r>
          </a:p>
          <a:p>
            <a:pPr marL="0" indent="0">
              <a:buNone/>
            </a:pPr>
            <a:r>
              <a:rPr lang="nl-NL" dirty="0"/>
              <a:t>granaten kwamen bij ons terug als ze te zwaar of te licht waren, want anders</a:t>
            </a:r>
          </a:p>
          <a:p>
            <a:pPr marL="0" indent="0">
              <a:buNone/>
            </a:pPr>
            <a:r>
              <a:rPr lang="nl-NL" dirty="0"/>
              <a:t>zouden ze niet ver genoeg reiken wanneer ze werden afgevuurd.</a:t>
            </a:r>
          </a:p>
        </p:txBody>
      </p:sp>
    </p:spTree>
    <p:extLst>
      <p:ext uri="{BB962C8B-B14F-4D97-AF65-F5344CB8AC3E}">
        <p14:creationId xmlns:p14="http://schemas.microsoft.com/office/powerpoint/2010/main" val="298491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Antwoord examenvraag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NL" b="1" dirty="0"/>
              <a:t>maximumscore 4</a:t>
            </a:r>
          </a:p>
          <a:p>
            <a:pPr marL="0" indent="0">
              <a:buNone/>
            </a:pPr>
            <a:r>
              <a:rPr lang="nl-NL" dirty="0"/>
              <a:t>Voorbeeld van een juist antwoord is:</a:t>
            </a:r>
          </a:p>
          <a:p>
            <a:pPr marL="0" indent="0">
              <a:buNone/>
            </a:pPr>
            <a:r>
              <a:rPr lang="nl-NL" dirty="0"/>
              <a:t>De Eerste Wereldoorlog heeft de vrouwenemancipatie in Groot-Brittannië</a:t>
            </a:r>
          </a:p>
          <a:p>
            <a:pPr marL="0" indent="0">
              <a:buNone/>
            </a:pPr>
            <a:r>
              <a:rPr lang="nl-NL" dirty="0"/>
              <a:t>bevorderd, want uit de bron blijkt dat:</a:t>
            </a:r>
          </a:p>
          <a:p>
            <a:pPr marL="0" indent="0">
              <a:buNone/>
            </a:pPr>
            <a:r>
              <a:rPr lang="nl-NL" dirty="0"/>
              <a:t>• de arbeid van de vrouwen nodig is om zoveel mogelijk granaathulzen</a:t>
            </a:r>
          </a:p>
          <a:p>
            <a:pPr marL="0" indent="0">
              <a:buNone/>
            </a:pPr>
            <a:r>
              <a:rPr lang="nl-NL" dirty="0"/>
              <a:t>nauwkeurig te vullen/voor de oorlogsvoering/de oorlogsindustrie</a:t>
            </a:r>
          </a:p>
          <a:p>
            <a:pPr marL="0" indent="0">
              <a:buNone/>
            </a:pPr>
            <a:r>
              <a:rPr lang="nl-NL" dirty="0"/>
              <a:t>vrouwen werk geeft. Hierdoor ervaren vrouwen (en mannen) dat</a:t>
            </a:r>
          </a:p>
          <a:p>
            <a:pPr marL="0" indent="0">
              <a:buNone/>
            </a:pPr>
            <a:r>
              <a:rPr lang="nl-NL" dirty="0"/>
              <a:t>vrouwen even belangrijk zijn voor de oorlogsvoering als mannen/dat de</a:t>
            </a:r>
          </a:p>
          <a:p>
            <a:pPr marL="0" indent="0">
              <a:buNone/>
            </a:pPr>
            <a:r>
              <a:rPr lang="nl-NL" dirty="0"/>
              <a:t>maatschappij niet zonder vrouwenarbeid kan (wat de emancipatie</a:t>
            </a:r>
          </a:p>
          <a:p>
            <a:pPr marL="0" indent="0">
              <a:buNone/>
            </a:pPr>
            <a:r>
              <a:rPr lang="nl-NL" dirty="0"/>
              <a:t>bevordert) 2</a:t>
            </a:r>
          </a:p>
          <a:p>
            <a:pPr marL="0" indent="0">
              <a:buNone/>
            </a:pPr>
            <a:r>
              <a:rPr lang="nl-NL" dirty="0"/>
              <a:t>• de vrouwen leren opkomen voor hun rechten/zich bewust zijn van het</a:t>
            </a:r>
          </a:p>
          <a:p>
            <a:pPr marL="0" indent="0">
              <a:buNone/>
            </a:pPr>
            <a:r>
              <a:rPr lang="nl-NL" dirty="0"/>
              <a:t>verschil in beloning/willen overgaan tot staken (wat de emancipatie</a:t>
            </a:r>
          </a:p>
          <a:p>
            <a:pPr marL="0" indent="0">
              <a:buNone/>
            </a:pPr>
            <a:r>
              <a:rPr lang="nl-NL" dirty="0"/>
              <a:t>bevordert) 2</a:t>
            </a:r>
          </a:p>
        </p:txBody>
      </p:sp>
    </p:spTree>
    <p:extLst>
      <p:ext uri="{BB962C8B-B14F-4D97-AF65-F5344CB8AC3E}">
        <p14:creationId xmlns:p14="http://schemas.microsoft.com/office/powerpoint/2010/main" val="284884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Kenmerkende aspecten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Het voeren van twee wereldoorlogen</a:t>
            </a:r>
          </a:p>
          <a:p>
            <a:r>
              <a:rPr lang="nl-NL" dirty="0" smtClean="0"/>
              <a:t>Verwoestingen op niet eerder vertoonde schaal door massavernietigingswapens en de betrokkenheid van de burgerbevolking </a:t>
            </a:r>
            <a:r>
              <a:rPr lang="nl-NL" smtClean="0"/>
              <a:t>bij oorlogvoering. 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6390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 smtClean="0"/>
              <a:t>Oorzaken WOI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b="1" dirty="0" smtClean="0">
                <a:solidFill>
                  <a:srgbClr val="FF0000"/>
                </a:solidFill>
              </a:rPr>
              <a:t>Veranderende machtsverhoudingen door modern imperialisme</a:t>
            </a:r>
            <a:r>
              <a:rPr lang="nl-NL" dirty="0" smtClean="0"/>
              <a:t>: Europese landen willen in de moderne tijd (vanaf 1850) zoveel mogelijk kolonies (in Afrika en Azië) in hun bezit hebben (rivaliteit). </a:t>
            </a:r>
          </a:p>
          <a:p>
            <a:pPr marL="514350" indent="-514350">
              <a:buFont typeface="+mj-lt"/>
              <a:buAutoNum type="arabicPeriod"/>
            </a:pPr>
            <a:r>
              <a:rPr lang="nl-NL" b="1" dirty="0" smtClean="0">
                <a:solidFill>
                  <a:srgbClr val="FF0000"/>
                </a:solidFill>
              </a:rPr>
              <a:t>Nationalisme + militairisme </a:t>
            </a:r>
            <a:r>
              <a:rPr lang="nl-NL" sz="2100" b="1" i="1" dirty="0" smtClean="0">
                <a:solidFill>
                  <a:srgbClr val="FF0000"/>
                </a:solidFill>
              </a:rPr>
              <a:t>(verheerlijken van alles wat met het leger / oorlogvoering te maken heeft)</a:t>
            </a:r>
            <a:r>
              <a:rPr lang="nl-NL" sz="2100" i="1" dirty="0" smtClean="0"/>
              <a:t> </a:t>
            </a:r>
            <a:r>
              <a:rPr lang="nl-NL" dirty="0" smtClean="0">
                <a:sym typeface="Wingdings" pitchFamily="2" charset="2"/>
              </a:rPr>
              <a:t> trots zijn op je eigen land, sterke vijandbeelden, wraakgevoelens (o.a. van Frankrijk door de Frans-Duitse oorlog van 1870-1871)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>
                <a:sym typeface="Wingdings" pitchFamily="2" charset="2"/>
              </a:rPr>
              <a:t>Sluiten van politieke </a:t>
            </a:r>
            <a:r>
              <a:rPr lang="nl-NL" b="1" dirty="0" smtClean="0">
                <a:solidFill>
                  <a:srgbClr val="FF0000"/>
                </a:solidFill>
                <a:sym typeface="Wingdings" pitchFamily="2" charset="2"/>
              </a:rPr>
              <a:t>bondgenootschappen</a:t>
            </a:r>
            <a:r>
              <a:rPr lang="nl-NL" dirty="0" smtClean="0">
                <a:sym typeface="Wingdings" pitchFamily="2" charset="2"/>
              </a:rPr>
              <a:t> (</a:t>
            </a:r>
            <a:r>
              <a:rPr lang="nl-NL" i="1" dirty="0" smtClean="0">
                <a:sym typeface="Wingdings" pitchFamily="2" charset="2"/>
              </a:rPr>
              <a:t>centralen o.l.v. Duitsland en geallieerden o.l.v. Frankrijk</a:t>
            </a:r>
            <a:r>
              <a:rPr lang="nl-NL" dirty="0" smtClean="0">
                <a:sym typeface="Wingdings" pitchFamily="2" charset="2"/>
              </a:rPr>
              <a:t>)</a:t>
            </a:r>
            <a:endParaRPr lang="nl-NL" dirty="0"/>
          </a:p>
        </p:txBody>
      </p:sp>
      <p:cxnSp>
        <p:nvCxnSpPr>
          <p:cNvPr id="5" name="Rechte verbindingslijn met pijl 4"/>
          <p:cNvCxnSpPr/>
          <p:nvPr/>
        </p:nvCxnSpPr>
        <p:spPr>
          <a:xfrm>
            <a:off x="899592" y="2132856"/>
            <a:ext cx="0" cy="2808312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hthoek 5"/>
          <p:cNvSpPr/>
          <p:nvPr/>
        </p:nvSpPr>
        <p:spPr>
          <a:xfrm>
            <a:off x="899592" y="5989567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100" dirty="0">
                <a:hlinkClick r:id="rId2"/>
              </a:rPr>
              <a:t>https://schooltv.nl/video/de-eerste-wereldoorlog-1914-1918-1</a:t>
            </a:r>
            <a:r>
              <a:rPr lang="nl-NL" sz="1100" dirty="0" smtClean="0">
                <a:hlinkClick r:id="rId2"/>
              </a:rPr>
              <a:t>/</a:t>
            </a:r>
            <a:r>
              <a:rPr lang="nl-NL" sz="1100" dirty="0" smtClean="0"/>
              <a:t> (korte versie</a:t>
            </a:r>
            <a:r>
              <a:rPr lang="nl-NL" dirty="0" smtClean="0"/>
              <a:t>) </a:t>
            </a: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872061" y="5497519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100" dirty="0">
                <a:hlinkClick r:id="rId3"/>
              </a:rPr>
              <a:t>https://schooltv.nl/video/ten-oorlog-de-eerste-wereldoorlog</a:t>
            </a:r>
            <a:r>
              <a:rPr lang="nl-NL" sz="1100" dirty="0" smtClean="0">
                <a:hlinkClick r:id="rId3"/>
              </a:rPr>
              <a:t>/</a:t>
            </a:r>
            <a:r>
              <a:rPr lang="nl-NL" sz="1100" dirty="0" smtClean="0"/>
              <a:t> (lange versie) </a:t>
            </a:r>
            <a:endParaRPr lang="nl-NL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Aanleiding en verloop WOI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nl-NL" dirty="0" smtClean="0"/>
              <a:t>Aanleiding: </a:t>
            </a:r>
            <a:r>
              <a:rPr lang="nl-NL" b="1" dirty="0" smtClean="0">
                <a:solidFill>
                  <a:srgbClr val="FF0000"/>
                </a:solidFill>
              </a:rPr>
              <a:t>28 juni 1914 moord op kroonprins Oostenrijk-Hongarije</a:t>
            </a:r>
            <a:r>
              <a:rPr lang="nl-NL" dirty="0" smtClean="0"/>
              <a:t> Frans Ferdinand door Bosnische nationalist </a:t>
            </a:r>
            <a:r>
              <a:rPr lang="nl-NL" dirty="0" err="1" smtClean="0"/>
              <a:t>Princip</a:t>
            </a:r>
            <a:r>
              <a:rPr lang="nl-NL" dirty="0" smtClean="0"/>
              <a:t> </a:t>
            </a:r>
            <a:r>
              <a:rPr lang="nl-NL" sz="1800" dirty="0" smtClean="0"/>
              <a:t>(i.v.m. inlijving Bosnië door O-H in 1908, hij vond dat Bosnië bij Servië hoorde)</a:t>
            </a:r>
          </a:p>
          <a:p>
            <a:r>
              <a:rPr lang="nl-NL" dirty="0" smtClean="0"/>
              <a:t>28 juli 1914 O-H verklaart de oorlog aan Servië</a:t>
            </a:r>
          </a:p>
          <a:p>
            <a:pPr lvl="1"/>
            <a:r>
              <a:rPr lang="nl-NL" dirty="0" smtClean="0"/>
              <a:t>DU steunt O-H, Rus steunt </a:t>
            </a:r>
            <a:r>
              <a:rPr lang="nl-NL" dirty="0" err="1" smtClean="0"/>
              <a:t>Ser</a:t>
            </a:r>
            <a:r>
              <a:rPr lang="nl-NL" dirty="0"/>
              <a:t> </a:t>
            </a:r>
            <a:r>
              <a:rPr lang="nl-NL" dirty="0" smtClean="0"/>
              <a:t>dus ook DU en RUS in oorlog met elkaar, daarna volgen de andere bondgenoten </a:t>
            </a:r>
          </a:p>
          <a:p>
            <a:r>
              <a:rPr lang="nl-NL" dirty="0" smtClean="0"/>
              <a:t>Oorlog loopt uit tot de gruwelijkste oorlog ooit (voor soldaten).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0" y="6396335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>
                <a:hlinkClick r:id="rId2"/>
              </a:rPr>
              <a:t>https://schooltv.nl/video/de-kogel-die-de-eerste-wereldoorlog-startte-de-aanslag-op-de-oostenrijkse-kroonprins-frans-ferdina</a:t>
            </a:r>
            <a:r>
              <a:rPr lang="nl-NL" sz="1200" smtClean="0">
                <a:hlinkClick r:id="rId2"/>
              </a:rPr>
              <a:t>/</a:t>
            </a:r>
            <a:r>
              <a:rPr lang="nl-NL" sz="1200" smtClean="0"/>
              <a:t>  (10 min) </a:t>
            </a:r>
            <a:endParaRPr lang="nl-N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fbeeldingsresultaat voor bosnie eerste wereldoor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812360" cy="586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629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fbeeldingsresultaat voor servie in de eerste wereldoor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5" y="980728"/>
            <a:ext cx="9193694" cy="543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467544" y="404664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Geopolitieke situatie begin WO I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9245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8302"/>
            <a:ext cx="7415586" cy="4931365"/>
          </a:xfrm>
        </p:spPr>
      </p:pic>
      <p:sp>
        <p:nvSpPr>
          <p:cNvPr id="5" name="Tekstvak 4"/>
          <p:cNvSpPr txBox="1"/>
          <p:nvPr/>
        </p:nvSpPr>
        <p:spPr>
          <a:xfrm>
            <a:off x="683568" y="5445224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Militairisme: cultiveren van oorlogsvoering. Deze Duitse soldaten hebben ‘zin’ in de strijd.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549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Gruwelijkste oorlog?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nl-NL" dirty="0" smtClean="0"/>
              <a:t>‘De verdediging is sterker dan de aanval’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b="1" dirty="0" smtClean="0"/>
              <a:t>Oorlogvoering</a:t>
            </a:r>
            <a:r>
              <a:rPr lang="nl-NL" dirty="0" smtClean="0"/>
              <a:t> (tactiek / strategie e.d.) </a:t>
            </a:r>
            <a:r>
              <a:rPr lang="nl-NL" b="1" dirty="0" smtClean="0"/>
              <a:t>= traditioneel </a:t>
            </a:r>
            <a:r>
              <a:rPr lang="nl-NL" dirty="0"/>
              <a:t> </a:t>
            </a:r>
            <a:r>
              <a:rPr lang="nl-NL" dirty="0" smtClean="0"/>
              <a:t>gedachte dat de aanval sterker was dan de verdediging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b="1" dirty="0" smtClean="0"/>
              <a:t>Wapens = modern </a:t>
            </a:r>
            <a:r>
              <a:rPr lang="nl-NL" dirty="0" smtClean="0"/>
              <a:t>allesvernietigend, supersnel en massaal; mitrailleurs, gifgas, tanks, vliegtuig enz. Dus de verdediging (in je loopgraf blijven zitten) bleek sterker dan de aanval.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8" name="Picture 4" descr="http://www.ibiblio.org/hyperwar/USA/ref/FM/FM7-10/img/FM7-10-31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5693" y="3438128"/>
            <a:ext cx="5158307" cy="3419872"/>
          </a:xfrm>
          <a:prstGeom prst="rect">
            <a:avLst/>
          </a:prstGeom>
          <a:noFill/>
        </p:spPr>
      </p:pic>
      <p:pic>
        <p:nvPicPr>
          <p:cNvPr id="1026" name="Picture 2" descr="http://2.bp.blogspot.com/_qaWSRp6ZFFg/S7B8xgvtiNI/AAAAAAAAAHw/QZ3u8L8nWl8/s1600/Trench+Syst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5049077" cy="3786808"/>
          </a:xfrm>
          <a:prstGeom prst="rect">
            <a:avLst/>
          </a:prstGeom>
          <a:noFill/>
        </p:spPr>
      </p:pic>
      <p:sp>
        <p:nvSpPr>
          <p:cNvPr id="4" name="Tekstvak 3"/>
          <p:cNvSpPr txBox="1"/>
          <p:nvPr/>
        </p:nvSpPr>
        <p:spPr>
          <a:xfrm>
            <a:off x="5940152" y="1124744"/>
            <a:ext cx="237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De Eerste Wereldoorlog wordt ook wel een </a:t>
            </a:r>
          </a:p>
          <a:p>
            <a:r>
              <a:rPr lang="nl-NL" dirty="0" smtClean="0"/>
              <a:t>‘loopgravenoorlog’ genoemd. 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767</Words>
  <Application>Microsoft Office PowerPoint</Application>
  <PresentationFormat>Diavoorstelling (4:3)</PresentationFormat>
  <Paragraphs>85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Office-thema</vt:lpstr>
      <vt:lpstr>Tijdvak 9: de tijd van wereldoorlogen</vt:lpstr>
      <vt:lpstr>Kenmerkende aspecten </vt:lpstr>
      <vt:lpstr>Oorzaken WOI</vt:lpstr>
      <vt:lpstr>Aanleiding en verloop WOI</vt:lpstr>
      <vt:lpstr>PowerPoint-presentatie</vt:lpstr>
      <vt:lpstr>PowerPoint-presentatie</vt:lpstr>
      <vt:lpstr>PowerPoint-presentatie</vt:lpstr>
      <vt:lpstr>Gruwelijkste oorlog?</vt:lpstr>
      <vt:lpstr>PowerPoint-presentatie</vt:lpstr>
      <vt:lpstr>WO I = Totale oorlog</vt:lpstr>
      <vt:lpstr>11 november 1918 wapenstilstand</vt:lpstr>
      <vt:lpstr>examenvraag</vt:lpstr>
      <vt:lpstr>bron</vt:lpstr>
      <vt:lpstr>Antwoord examenvraag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Tijdvak 9: de tijd van wereldoorlogen</dc:title>
  <dc:creator>Kristel Biemans</dc:creator>
  <cp:lastModifiedBy>Kristel Biemans</cp:lastModifiedBy>
  <cp:revision>45</cp:revision>
  <dcterms:created xsi:type="dcterms:W3CDTF">2014-09-01T08:48:34Z</dcterms:created>
  <dcterms:modified xsi:type="dcterms:W3CDTF">2022-10-04T12:40:00Z</dcterms:modified>
</cp:coreProperties>
</file>